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aleway-italic.fntdata"/><Relationship Id="rId6" Type="http://schemas.openxmlformats.org/officeDocument/2006/relationships/slide" Target="slides/slide1.xml"/><Relationship Id="rId18" Type="http://schemas.openxmlformats.org/officeDocument/2006/relationships/font" Target="fonts/Ralew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82d0be2f6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82d0be2f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82d0be2f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82d0be2f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82d0be2f6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82d0be2f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8d4177a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8d4177a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8d4177a7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8d4177a7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98d4177a7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98d4177a7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8d4177a7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8d4177a7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12953f3c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12953f3c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de9e2c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8de9e2c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12953f3cd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12953f3cd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>
            <a:off x="0" y="-2"/>
            <a:ext cx="9144000" cy="3914777"/>
          </a:xfrm>
          <a:custGeom>
            <a:rect b="b" l="l" r="r" t="t"/>
            <a:pathLst>
              <a:path extrusionOk="0" h="5219702" w="12192000">
                <a:moveTo>
                  <a:pt x="0" y="0"/>
                </a:moveTo>
                <a:lnTo>
                  <a:pt x="12192000" y="0"/>
                </a:lnTo>
                <a:lnTo>
                  <a:pt x="12192000" y="2382373"/>
                </a:lnTo>
                <a:lnTo>
                  <a:pt x="12192000" y="3840219"/>
                </a:lnTo>
                <a:lnTo>
                  <a:pt x="10287000" y="5219702"/>
                </a:lnTo>
                <a:lnTo>
                  <a:pt x="10425689" y="4589822"/>
                </a:lnTo>
                <a:lnTo>
                  <a:pt x="10309292" y="4616466"/>
                </a:lnTo>
                <a:cubicBezTo>
                  <a:pt x="10053824" y="4664725"/>
                  <a:pt x="9757767" y="4690510"/>
                  <a:pt x="9410700" y="4686300"/>
                </a:cubicBezTo>
                <a:cubicBezTo>
                  <a:pt x="7559675" y="4663850"/>
                  <a:pt x="5911850" y="2193700"/>
                  <a:pt x="3524250" y="2286000"/>
                </a:cubicBezTo>
                <a:cubicBezTo>
                  <a:pt x="1136650" y="2378300"/>
                  <a:pt x="0" y="3671201"/>
                  <a:pt x="0" y="3639902"/>
                </a:cubicBezTo>
                <a:close/>
              </a:path>
            </a:pathLst>
          </a:custGeom>
          <a:solidFill>
            <a:srgbClr val="21366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3681446" y="0"/>
            <a:ext cx="5462555" cy="4078533"/>
          </a:xfrm>
          <a:custGeom>
            <a:rect b="b" l="l" r="r" t="t"/>
            <a:pathLst>
              <a:path extrusionOk="0" h="5438044" w="7283406">
                <a:moveTo>
                  <a:pt x="221432" y="0"/>
                </a:moveTo>
                <a:lnTo>
                  <a:pt x="7283406" y="0"/>
                </a:lnTo>
                <a:lnTo>
                  <a:pt x="7283406" y="3448049"/>
                </a:lnTo>
                <a:lnTo>
                  <a:pt x="5765390" y="4966065"/>
                </a:lnTo>
                <a:cubicBezTo>
                  <a:pt x="5136084" y="5595371"/>
                  <a:pt x="4115777" y="5595371"/>
                  <a:pt x="3486471" y="4966065"/>
                </a:cubicBezTo>
                <a:lnTo>
                  <a:pt x="471980" y="1951573"/>
                </a:lnTo>
                <a:cubicBezTo>
                  <a:pt x="-39331" y="1440262"/>
                  <a:pt x="-135202" y="670829"/>
                  <a:pt x="184367" y="62722"/>
                </a:cubicBezTo>
                <a:close/>
              </a:path>
            </a:pathLst>
          </a:custGeom>
          <a:solidFill>
            <a:srgbClr val="F15A2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601436"/>
            <a:ext cx="3015343" cy="3940628"/>
          </a:xfrm>
          <a:custGeom>
            <a:rect b="b" l="l" r="r" t="t"/>
            <a:pathLst>
              <a:path extrusionOk="0" h="5254171" w="4020458">
                <a:moveTo>
                  <a:pt x="0" y="0"/>
                </a:moveTo>
                <a:lnTo>
                  <a:pt x="3144745" y="0"/>
                </a:lnTo>
                <a:cubicBezTo>
                  <a:pt x="3628388" y="0"/>
                  <a:pt x="4020458" y="392070"/>
                  <a:pt x="4020458" y="875713"/>
                </a:cubicBezTo>
                <a:lnTo>
                  <a:pt x="4020458" y="4378458"/>
                </a:lnTo>
                <a:cubicBezTo>
                  <a:pt x="4020458" y="4862101"/>
                  <a:pt x="3628388" y="5254171"/>
                  <a:pt x="3144745" y="5254171"/>
                </a:cubicBezTo>
                <a:lnTo>
                  <a:pt x="0" y="5254171"/>
                </a:ln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5646285" y="0"/>
            <a:ext cx="3497715" cy="5143500"/>
          </a:xfrm>
          <a:custGeom>
            <a:rect b="b" l="l" r="r" t="t"/>
            <a:pathLst>
              <a:path extrusionOk="0" h="6858000" w="4663620">
                <a:moveTo>
                  <a:pt x="204094" y="0"/>
                </a:moveTo>
                <a:lnTo>
                  <a:pt x="4663620" y="0"/>
                </a:lnTo>
                <a:lnTo>
                  <a:pt x="4663620" y="6858000"/>
                </a:lnTo>
                <a:lnTo>
                  <a:pt x="2346094" y="6858000"/>
                </a:lnTo>
                <a:lnTo>
                  <a:pt x="2265734" y="6788391"/>
                </a:lnTo>
                <a:cubicBezTo>
                  <a:pt x="873846" y="5523320"/>
                  <a:pt x="0" y="3698347"/>
                  <a:pt x="0" y="1669277"/>
                </a:cubicBezTo>
                <a:cubicBezTo>
                  <a:pt x="0" y="1191849"/>
                  <a:pt x="48380" y="725720"/>
                  <a:pt x="140503" y="275526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2020242"/>
            <a:ext cx="9144000" cy="3123259"/>
          </a:xfrm>
          <a:custGeom>
            <a:rect b="b" l="l" r="r" t="t"/>
            <a:pathLst>
              <a:path extrusionOk="0" h="4164345" w="12192000">
                <a:moveTo>
                  <a:pt x="12192000" y="0"/>
                </a:moveTo>
                <a:lnTo>
                  <a:pt x="12192000" y="4164345"/>
                </a:lnTo>
                <a:lnTo>
                  <a:pt x="0" y="4164345"/>
                </a:lnTo>
                <a:lnTo>
                  <a:pt x="0" y="2547450"/>
                </a:lnTo>
                <a:lnTo>
                  <a:pt x="62881" y="2561139"/>
                </a:lnTo>
                <a:cubicBezTo>
                  <a:pt x="1073940" y="2768031"/>
                  <a:pt x="2120786" y="2876682"/>
                  <a:pt x="3193007" y="2876682"/>
                </a:cubicBezTo>
                <a:cubicBezTo>
                  <a:pt x="6409674" y="2876682"/>
                  <a:pt x="9397948" y="1898824"/>
                  <a:pt x="11876781" y="224157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/>
          <p:nvPr/>
        </p:nvSpPr>
        <p:spPr>
          <a:xfrm rot="-1363356">
            <a:off x="5746701" y="80886"/>
            <a:ext cx="4187254" cy="4429972"/>
          </a:xfrm>
          <a:custGeom>
            <a:rect b="b" l="l" r="r" t="t"/>
            <a:pathLst>
              <a:path extrusionOk="0" h="5900568" w="5577276">
                <a:moveTo>
                  <a:pt x="3664353" y="0"/>
                </a:moveTo>
                <a:lnTo>
                  <a:pt x="5577276" y="801022"/>
                </a:lnTo>
                <a:lnTo>
                  <a:pt x="3441883" y="5900568"/>
                </a:lnTo>
                <a:lnTo>
                  <a:pt x="867206" y="5900568"/>
                </a:lnTo>
                <a:cubicBezTo>
                  <a:pt x="388261" y="5900568"/>
                  <a:pt x="0" y="5512307"/>
                  <a:pt x="0" y="5033362"/>
                </a:cubicBezTo>
                <a:lnTo>
                  <a:pt x="0" y="867206"/>
                </a:lnTo>
                <a:cubicBezTo>
                  <a:pt x="0" y="388261"/>
                  <a:pt x="388261" y="0"/>
                  <a:pt x="867206" y="0"/>
                </a:cubicBezTo>
                <a:close/>
              </a:path>
            </a:pathLst>
          </a:custGeom>
          <a:solidFill>
            <a:srgbClr val="1B75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Google Shape;3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0" y="1985906"/>
            <a:ext cx="9144000" cy="3154491"/>
          </a:xfrm>
          <a:custGeom>
            <a:rect b="b" l="l" r="r" t="t"/>
            <a:pathLst>
              <a:path extrusionOk="0" h="4164345" w="12192000">
                <a:moveTo>
                  <a:pt x="12192000" y="0"/>
                </a:moveTo>
                <a:lnTo>
                  <a:pt x="12192000" y="4164345"/>
                </a:lnTo>
                <a:lnTo>
                  <a:pt x="0" y="4164345"/>
                </a:lnTo>
                <a:lnTo>
                  <a:pt x="0" y="2547450"/>
                </a:lnTo>
                <a:lnTo>
                  <a:pt x="62881" y="2561139"/>
                </a:lnTo>
                <a:cubicBezTo>
                  <a:pt x="1073940" y="2768031"/>
                  <a:pt x="2120786" y="2876682"/>
                  <a:pt x="3193007" y="2876682"/>
                </a:cubicBezTo>
                <a:cubicBezTo>
                  <a:pt x="6409674" y="2876682"/>
                  <a:pt x="9397948" y="1898824"/>
                  <a:pt x="11876781" y="224157"/>
                </a:cubicBezTo>
                <a:close/>
              </a:path>
            </a:pathLst>
          </a:custGeom>
          <a:solidFill>
            <a:srgbClr val="1B75B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1"/>
          <p:cNvSpPr/>
          <p:nvPr/>
        </p:nvSpPr>
        <p:spPr>
          <a:xfrm>
            <a:off x="0" y="2020241"/>
            <a:ext cx="9144000" cy="2254091"/>
          </a:xfrm>
          <a:custGeom>
            <a:rect b="b" l="l" r="r" t="t"/>
            <a:pathLst>
              <a:path extrusionOk="0" h="3005454" w="12192000">
                <a:moveTo>
                  <a:pt x="12192000" y="0"/>
                </a:moveTo>
                <a:lnTo>
                  <a:pt x="12192000" y="422209"/>
                </a:lnTo>
                <a:lnTo>
                  <a:pt x="11669907" y="756916"/>
                </a:lnTo>
                <a:cubicBezTo>
                  <a:pt x="9321601" y="2183782"/>
                  <a:pt x="6564903" y="3005454"/>
                  <a:pt x="3616292" y="3005454"/>
                </a:cubicBezTo>
                <a:cubicBezTo>
                  <a:pt x="2410043" y="3005454"/>
                  <a:pt x="1235910" y="2867943"/>
                  <a:pt x="108717" y="2607741"/>
                </a:cubicBezTo>
                <a:lnTo>
                  <a:pt x="0" y="2581212"/>
                </a:lnTo>
                <a:lnTo>
                  <a:pt x="0" y="2547450"/>
                </a:lnTo>
                <a:lnTo>
                  <a:pt x="62881" y="2561139"/>
                </a:lnTo>
                <a:cubicBezTo>
                  <a:pt x="1073940" y="2768031"/>
                  <a:pt x="2120786" y="2876682"/>
                  <a:pt x="3193007" y="2876682"/>
                </a:cubicBezTo>
                <a:cubicBezTo>
                  <a:pt x="6409674" y="2876682"/>
                  <a:pt x="9397948" y="1898824"/>
                  <a:pt x="11876781" y="224157"/>
                </a:cubicBezTo>
                <a:close/>
              </a:path>
            </a:pathLst>
          </a:custGeom>
          <a:solidFill>
            <a:srgbClr val="F15A2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" name="Google Shape;3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/>
          <p:nvPr/>
        </p:nvSpPr>
        <p:spPr>
          <a:xfrm rot="-2700000">
            <a:off x="5876591" y="-293031"/>
            <a:ext cx="4166716" cy="4117925"/>
          </a:xfrm>
          <a:custGeom>
            <a:rect b="b" l="l" r="r" t="t"/>
            <a:pathLst>
              <a:path extrusionOk="0" h="5493986" w="5559081">
                <a:moveTo>
                  <a:pt x="3362400" y="0"/>
                </a:moveTo>
                <a:lnTo>
                  <a:pt x="5559081" y="2196681"/>
                </a:lnTo>
                <a:lnTo>
                  <a:pt x="2261777" y="5493986"/>
                </a:lnTo>
                <a:lnTo>
                  <a:pt x="1279385" y="5493986"/>
                </a:lnTo>
                <a:cubicBezTo>
                  <a:pt x="572800" y="5493986"/>
                  <a:pt x="0" y="4921186"/>
                  <a:pt x="0" y="4214601"/>
                </a:cubicBezTo>
                <a:lnTo>
                  <a:pt x="0" y="1279385"/>
                </a:lnTo>
                <a:cubicBezTo>
                  <a:pt x="0" y="572800"/>
                  <a:pt x="572800" y="0"/>
                  <a:pt x="1279385" y="0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/>
          <p:nvPr/>
        </p:nvSpPr>
        <p:spPr>
          <a:xfrm rot="1450533">
            <a:off x="5629980" y="-493723"/>
            <a:ext cx="3766565" cy="4920012"/>
          </a:xfrm>
          <a:custGeom>
            <a:rect b="b" l="l" r="r" t="t"/>
            <a:pathLst>
              <a:path extrusionOk="0" h="6552558" w="5016377">
                <a:moveTo>
                  <a:pt x="0" y="1533028"/>
                </a:moveTo>
                <a:lnTo>
                  <a:pt x="3420983" y="0"/>
                </a:lnTo>
                <a:lnTo>
                  <a:pt x="5016377" y="3560154"/>
                </a:lnTo>
                <a:lnTo>
                  <a:pt x="5016377" y="4044369"/>
                </a:lnTo>
                <a:cubicBezTo>
                  <a:pt x="5016377" y="5429604"/>
                  <a:pt x="3893423" y="6552558"/>
                  <a:pt x="2508188" y="6552558"/>
                </a:cubicBezTo>
                <a:lnTo>
                  <a:pt x="2508189" y="6552557"/>
                </a:lnTo>
                <a:cubicBezTo>
                  <a:pt x="1122954" y="6552557"/>
                  <a:pt x="0" y="5429603"/>
                  <a:pt x="0" y="4044368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/>
          <p:nvPr/>
        </p:nvSpPr>
        <p:spPr>
          <a:xfrm>
            <a:off x="0" y="0"/>
            <a:ext cx="4598785" cy="4218767"/>
          </a:xfrm>
          <a:custGeom>
            <a:rect b="b" l="l" r="r" t="t"/>
            <a:pathLst>
              <a:path extrusionOk="0" h="5625022" w="6131713">
                <a:moveTo>
                  <a:pt x="0" y="0"/>
                </a:moveTo>
                <a:lnTo>
                  <a:pt x="6033846" y="0"/>
                </a:lnTo>
                <a:lnTo>
                  <a:pt x="6036819" y="12883"/>
                </a:lnTo>
                <a:cubicBezTo>
                  <a:pt x="6099038" y="316942"/>
                  <a:pt x="6131713" y="631762"/>
                  <a:pt x="6131713" y="954214"/>
                </a:cubicBezTo>
                <a:cubicBezTo>
                  <a:pt x="6131713" y="3533830"/>
                  <a:pt x="4040521" y="5625022"/>
                  <a:pt x="1460905" y="5625022"/>
                </a:cubicBezTo>
                <a:cubicBezTo>
                  <a:pt x="977227" y="5625022"/>
                  <a:pt x="510720" y="5551504"/>
                  <a:pt x="71950" y="5415032"/>
                </a:cubicBezTo>
                <a:lnTo>
                  <a:pt x="0" y="5390687"/>
                </a:ln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8646413" y="4655943"/>
            <a:ext cx="448799" cy="44879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drive.google.com/file/d/1Hj0ckjSc8bPcKHPRoCzN_2E4mrhhk7yn/view?usp=sharing" TargetMode="External"/><Relationship Id="rId10" Type="http://schemas.openxmlformats.org/officeDocument/2006/relationships/hyperlink" Target="https://docs.google.com/document/d/1qLKm_Dyez6jUWqujVFRG3K8zx66IRnSTmmGyeuDJkbA/edit?usp=sharing" TargetMode="External"/><Relationship Id="rId13" Type="http://schemas.openxmlformats.org/officeDocument/2006/relationships/hyperlink" Target="https://drive.google.com/file/d/1MM_n6MusSWTVBDsdgTRHSxHCJQZ8wjOv/view?usp=sharing" TargetMode="External"/><Relationship Id="rId12" Type="http://schemas.openxmlformats.org/officeDocument/2006/relationships/hyperlink" Target="https://docs.google.com/document/d/1Xp-nn8fRjbkszzRV81tbf2W8k4WtM_8HnVkv2M2fndM/edit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1_Lf0AdegZo7HpCrRdbwua_zshIVzC7qt/view?usp=sharing" TargetMode="External"/><Relationship Id="rId4" Type="http://schemas.openxmlformats.org/officeDocument/2006/relationships/hyperlink" Target="https://docs.google.com/document/d/1o79h73IzEuygq1EDr1wXDZiCTU0V1WBF6foYWCK3PuU/edit?usp=sharing" TargetMode="External"/><Relationship Id="rId9" Type="http://schemas.openxmlformats.org/officeDocument/2006/relationships/hyperlink" Target="https://drive.google.com/file/d/1h4t-SlonMyzSWaEB2SFg0_kTQ7880kJR/view?usp=sharing" TargetMode="External"/><Relationship Id="rId14" Type="http://schemas.openxmlformats.org/officeDocument/2006/relationships/hyperlink" Target="https://docs.google.com/document/d/1CUY5i0IoMZR-0Fs4WQA_-R77RCfBYTToyJqTdjnYcZE/edit?usp=sharing" TargetMode="External"/><Relationship Id="rId5" Type="http://schemas.openxmlformats.org/officeDocument/2006/relationships/hyperlink" Target="https://drive.google.com/file/d/1YOfoHgqfOsmxYDSGt7jNyqjDgK2Xiocm/view?usp=sharing" TargetMode="External"/><Relationship Id="rId6" Type="http://schemas.openxmlformats.org/officeDocument/2006/relationships/hyperlink" Target="https://docs.google.com/document/d/1tt2ihmqPQNOvTVbVJ17Fxc-KmxWWQvNmg7aCxP8SZ24/edit?usp=sharing" TargetMode="External"/><Relationship Id="rId7" Type="http://schemas.openxmlformats.org/officeDocument/2006/relationships/hyperlink" Target="https://drive.google.com/file/d/1u3pqDKtE16LkUP7FvWMV-GWT16jXL9-o/view?usp=sharing" TargetMode="External"/><Relationship Id="rId8" Type="http://schemas.openxmlformats.org/officeDocument/2006/relationships/hyperlink" Target="https://docs.google.com/document/d/1tSl9UnwsDZH-sjnP2B4-HsWqK9WAT5bTLGDUxw1ykgM/edit?usp=sharing" TargetMode="External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hyperlink" Target="https://docs.google.com/document/d/1yd4jYGOYwcKjRawTBCrldq_TvDMDO4dEzvRe41fu4VI/edit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file/d/1AfjmU3en4Bm1Gkysdx7Td9EKYxzqpCkJ/view?usp=sharing" TargetMode="External"/><Relationship Id="rId4" Type="http://schemas.openxmlformats.org/officeDocument/2006/relationships/hyperlink" Target="https://docs.google.com/document/d/1d2k8ERUJp84oRkoKBPtqMNl55so2qRe-suJjGJG4mUA/edit?usp=sharing" TargetMode="External"/><Relationship Id="rId9" Type="http://schemas.openxmlformats.org/officeDocument/2006/relationships/hyperlink" Target="https://drive.google.com/file/d/1l5ItixgzvjYdjnRke4FaLoFiqqV5xuYa/view?usp=sharing" TargetMode="External"/><Relationship Id="rId5" Type="http://schemas.openxmlformats.org/officeDocument/2006/relationships/hyperlink" Target="https://drive.google.com/file/d/1kjgc5YZ7zBcDjhIIEAX_FKmUNEXLFWiE/view?usp=sharing" TargetMode="External"/><Relationship Id="rId6" Type="http://schemas.openxmlformats.org/officeDocument/2006/relationships/hyperlink" Target="https://docs.google.com/document/d/1yOecAwkAlfQpAIUAIaZA_ydvj5cr5TgrR87EPQMYLww/edit?usp=sharing" TargetMode="External"/><Relationship Id="rId7" Type="http://schemas.openxmlformats.org/officeDocument/2006/relationships/hyperlink" Target="https://drive.google.com/file/d/19Rz4zNWJU3Q-JirbFoFiUQAGofydJ5wU/view?usp=sharing" TargetMode="External"/><Relationship Id="rId8" Type="http://schemas.openxmlformats.org/officeDocument/2006/relationships/hyperlink" Target="https://docs.google.com/document/d/1BbtuBEUNJrWbxRMrfm9Aat7dKEOnGcjI0tZD9VTwUgE/edi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google.com/presentation/d/1nKn3Zf6E6DBlesa4RNejMULnk78mbqz9jvtHK_3GksE/edit?usp=sharin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/>
        </p:nvSpPr>
        <p:spPr>
          <a:xfrm>
            <a:off x="226850" y="2980525"/>
            <a:ext cx="54693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FCS School </a:t>
            </a:r>
            <a:endParaRPr b="1" sz="3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Improvement Plans</a:t>
            </a:r>
            <a:endParaRPr b="1" sz="3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2024-2025</a:t>
            </a:r>
            <a:endParaRPr b="1" sz="3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/>
        </p:nvSpPr>
        <p:spPr>
          <a:xfrm>
            <a:off x="193175" y="1486875"/>
            <a:ext cx="2672700" cy="23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School Improvement Planning Process</a:t>
            </a:r>
            <a:endParaRPr b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20"/>
          <p:cNvSpPr txBox="1"/>
          <p:nvPr/>
        </p:nvSpPr>
        <p:spPr>
          <a:xfrm>
            <a:off x="3135525" y="179675"/>
            <a:ext cx="5716200" cy="4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September, principals met with district leadership to set academic goals based on data from the 2024-2025 school year.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NC Check-ins are administered for reading, math, and science for grades 3-8, Biology, Math I, Math III, and English II.  These data points are combined with teacher-created and common formative assessments to inform and make instructional modifications to address student needs. 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Data meetings are scheduled with principals once the data from the Check-ins is received in order to review school strengths, areas of opportunity, and next steps.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Each quarter, grade span and content-specific meetings are held for grades K-8, Math I, Math III, Biology, and English II. When available, data is shared with teachers and trends across the district are identified and addressed.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Instructional coaches meet monthly to discuss teaching and learning trends across the district, plan for systemwide professional development needs and receive updates for dissemination to teachers.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All middle schools are engaged in</a:t>
            </a:r>
            <a:r>
              <a:rPr i="1"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Learning Focused</a:t>
            </a:r>
            <a:r>
              <a:rPr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a professional development series focused on instructional best practices and meaningful student engagement.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/>
        </p:nvSpPr>
        <p:spPr>
          <a:xfrm>
            <a:off x="6392300" y="1745200"/>
            <a:ext cx="2291100" cy="24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What is NCStar?</a:t>
            </a:r>
            <a:endParaRPr b="1" sz="36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p21"/>
          <p:cNvSpPr txBox="1"/>
          <p:nvPr/>
        </p:nvSpPr>
        <p:spPr>
          <a:xfrm>
            <a:off x="339150" y="352625"/>
            <a:ext cx="4514400" cy="43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 web-based tool that guides a school leadership team in charting its improvement and managing the continuous </a:t>
            </a: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improvement</a:t>
            </a: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process.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Benefits: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TEAM process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State accessibility to real time work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Interactive, online coaching feature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Electronic submissions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Indicators of effective practice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Research support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2550" y="76200"/>
            <a:ext cx="4842925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2"/>
          <p:cNvSpPr txBox="1"/>
          <p:nvPr/>
        </p:nvSpPr>
        <p:spPr>
          <a:xfrm>
            <a:off x="0" y="17868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NCStar</a:t>
            </a:r>
            <a:endParaRPr b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Key </a:t>
            </a:r>
            <a:endParaRPr b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Indicators</a:t>
            </a:r>
            <a:endParaRPr b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AEE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7450" y="433937"/>
            <a:ext cx="7089125" cy="427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/>
          <p:nvPr/>
        </p:nvSpPr>
        <p:spPr>
          <a:xfrm>
            <a:off x="5977800" y="157400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Items for Review</a:t>
            </a:r>
            <a:endParaRPr/>
          </a:p>
        </p:txBody>
      </p:sp>
      <p:sp>
        <p:nvSpPr>
          <p:cNvPr id="91" name="Google Shape;91;p24"/>
          <p:cNvSpPr txBox="1"/>
          <p:nvPr/>
        </p:nvSpPr>
        <p:spPr>
          <a:xfrm>
            <a:off x="278100" y="486000"/>
            <a:ext cx="4782300" cy="44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Comprehensive </a:t>
            </a:r>
            <a:r>
              <a:rPr lang="en"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</a:t>
            </a:r>
            <a:r>
              <a:rPr lang="en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lan for each school. This includes assessment of all twelve NC Star indicators with 3-5 indicators chosen as priorities for the 2024-2025 school year.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en"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Comprehensive School Improvement Plan for each school (resembles more of the “traditional” school improvement plan; includes EOG/EOC specific goals)</a:t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/>
        </p:nvSpPr>
        <p:spPr>
          <a:xfrm>
            <a:off x="0" y="1940575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Elementary </a:t>
            </a:r>
            <a:endParaRPr b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SIP Documents</a:t>
            </a:r>
            <a:endParaRPr/>
          </a:p>
        </p:txBody>
      </p:sp>
      <p:sp>
        <p:nvSpPr>
          <p:cNvPr id="97" name="Google Shape;97;p25"/>
          <p:cNvSpPr txBox="1"/>
          <p:nvPr/>
        </p:nvSpPr>
        <p:spPr>
          <a:xfrm>
            <a:off x="3341400" y="1186875"/>
            <a:ext cx="2461200" cy="3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Bunn Elementary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Edward Best Elementary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Laurel Mill Elementary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5"/>
          <p:cNvSpPr txBox="1"/>
          <p:nvPr/>
        </p:nvSpPr>
        <p:spPr>
          <a:xfrm>
            <a:off x="6463750" y="1208025"/>
            <a:ext cx="24612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 Mill Elementary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Royal Elementary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Youngsville Elementary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/>
          <p:nvPr/>
        </p:nvSpPr>
        <p:spPr>
          <a:xfrm>
            <a:off x="0" y="1940575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High School </a:t>
            </a:r>
            <a:endParaRPr b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SIP Documents</a:t>
            </a:r>
            <a:endParaRPr/>
          </a:p>
        </p:txBody>
      </p:sp>
      <p:sp>
        <p:nvSpPr>
          <p:cNvPr id="104" name="Google Shape;104;p26"/>
          <p:cNvSpPr txBox="1"/>
          <p:nvPr/>
        </p:nvSpPr>
        <p:spPr>
          <a:xfrm>
            <a:off x="3341400" y="1264725"/>
            <a:ext cx="2461200" cy="3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Bunn High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College High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Comprehensive SIP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6"/>
          <p:cNvSpPr txBox="1"/>
          <p:nvPr/>
        </p:nvSpPr>
        <p:spPr>
          <a:xfrm>
            <a:off x="6477775" y="1285875"/>
            <a:ext cx="24612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Franklinton High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Louisburg Magnet High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NCStar Plan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Comprehensive SIP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/>
        </p:nvSpPr>
        <p:spPr>
          <a:xfrm>
            <a:off x="5838700" y="944175"/>
            <a:ext cx="3305400" cy="25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SIPs for Low-Performing Schools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7"/>
          <p:cNvSpPr txBox="1"/>
          <p:nvPr/>
        </p:nvSpPr>
        <p:spPr>
          <a:xfrm>
            <a:off x="648225" y="756250"/>
            <a:ext cx="4204200" cy="3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Presented at the October 14th Board of Education meeting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Posted </a:t>
            </a: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public comment since October meeting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Once approved by the BOE, must be submitted to DPI within 5 days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to LP Presentation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/>
          <p:nvPr/>
        </p:nvSpPr>
        <p:spPr>
          <a:xfrm>
            <a:off x="1668900" y="1183700"/>
            <a:ext cx="5806200" cy="17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Any questions?</a:t>
            </a:r>
            <a:endParaRPr b="1" sz="4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AEE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9"/>
          <p:cNvSpPr txBox="1"/>
          <p:nvPr/>
        </p:nvSpPr>
        <p:spPr>
          <a:xfrm>
            <a:off x="789150" y="709275"/>
            <a:ext cx="7292400" cy="39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Request:</a:t>
            </a:r>
            <a:endParaRPr sz="36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Recommend approval of the school improvement plans for all Franklin County Schools for the 2024-2025 school year.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