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embeddedFontLst>
    <p:embeddedFont>
      <p:font typeface="IBM Plex Sans"/>
      <p:regular r:id="rId17"/>
      <p:bold r:id="rId18"/>
      <p:italic r:id="rId19"/>
      <p:boldItalic r:id="rId20"/>
    </p:embeddedFont>
    <p:embeddedFont>
      <p:font typeface="IBM Plex Sans Light"/>
      <p:regular r:id="rId21"/>
      <p:bold r:id="rId22"/>
      <p:italic r:id="rId23"/>
      <p:boldItalic r:id="rId24"/>
    </p:embeddedFont>
    <p:embeddedFont>
      <p:font typeface="IBM Plex Serif SemiBold"/>
      <p:regular r:id="rId25"/>
      <p:bold r:id="rId26"/>
      <p:italic r:id="rId27"/>
      <p:boldItalic r:id="rId28"/>
    </p:embeddedFont>
    <p:embeddedFont>
      <p:font typeface="Nunito"/>
      <p:regular r:id="rId29"/>
      <p:bold r:id="rId30"/>
      <p:italic r:id="rId31"/>
      <p:boldItalic r:id="rId32"/>
    </p:embeddedFont>
    <p:embeddedFont>
      <p:font typeface="IBM Plex Serif"/>
      <p:regular r:id="rId33"/>
      <p:bold r:id="rId34"/>
      <p:italic r:id="rId35"/>
      <p:boldItalic r:id="rId36"/>
    </p:embeddedFont>
    <p:embeddedFont>
      <p:font typeface="IBM Plex Sans ExtraLight"/>
      <p:regular r:id="rId37"/>
      <p:bold r:id="rId38"/>
      <p:italic r:id="rId39"/>
      <p:boldItalic r:id="rId40"/>
    </p:embeddedFont>
    <p:embeddedFont>
      <p:font typeface="Nunito Light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BMPlexSansExtraLight-boldItalic.fntdata"/><Relationship Id="rId20" Type="http://schemas.openxmlformats.org/officeDocument/2006/relationships/font" Target="fonts/IBMPlexSans-boldItalic.fntdata"/><Relationship Id="rId42" Type="http://schemas.openxmlformats.org/officeDocument/2006/relationships/font" Target="fonts/NunitoLight-bold.fntdata"/><Relationship Id="rId41" Type="http://schemas.openxmlformats.org/officeDocument/2006/relationships/font" Target="fonts/NunitoLight-regular.fntdata"/><Relationship Id="rId22" Type="http://schemas.openxmlformats.org/officeDocument/2006/relationships/font" Target="fonts/IBMPlexSansLight-bold.fntdata"/><Relationship Id="rId44" Type="http://schemas.openxmlformats.org/officeDocument/2006/relationships/font" Target="fonts/NunitoLight-boldItalic.fntdata"/><Relationship Id="rId21" Type="http://schemas.openxmlformats.org/officeDocument/2006/relationships/font" Target="fonts/IBMPlexSansLight-regular.fntdata"/><Relationship Id="rId43" Type="http://schemas.openxmlformats.org/officeDocument/2006/relationships/font" Target="fonts/NunitoLight-italic.fntdata"/><Relationship Id="rId24" Type="http://schemas.openxmlformats.org/officeDocument/2006/relationships/font" Target="fonts/IBMPlexSansLight-boldItalic.fntdata"/><Relationship Id="rId23" Type="http://schemas.openxmlformats.org/officeDocument/2006/relationships/font" Target="fonts/IBMPlex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BMPlexSerifSemiBold-bold.fntdata"/><Relationship Id="rId25" Type="http://schemas.openxmlformats.org/officeDocument/2006/relationships/font" Target="fonts/IBMPlexSerifSemiBold-regular.fntdata"/><Relationship Id="rId28" Type="http://schemas.openxmlformats.org/officeDocument/2006/relationships/font" Target="fonts/IBMPlexSerifSemiBold-boldItalic.fntdata"/><Relationship Id="rId27" Type="http://schemas.openxmlformats.org/officeDocument/2006/relationships/font" Target="fonts/IBMPlexSerifSemiBol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Nunit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Nunito-italic.fntdata"/><Relationship Id="rId30" Type="http://schemas.openxmlformats.org/officeDocument/2006/relationships/font" Target="fonts/Nunito-bold.fntdata"/><Relationship Id="rId11" Type="http://schemas.openxmlformats.org/officeDocument/2006/relationships/slide" Target="slides/slide7.xml"/><Relationship Id="rId33" Type="http://schemas.openxmlformats.org/officeDocument/2006/relationships/font" Target="fonts/IBMPlexSerif-regular.fntdata"/><Relationship Id="rId10" Type="http://schemas.openxmlformats.org/officeDocument/2006/relationships/slide" Target="slides/slide6.xml"/><Relationship Id="rId32" Type="http://schemas.openxmlformats.org/officeDocument/2006/relationships/font" Target="fonts/Nunito-boldItalic.fntdata"/><Relationship Id="rId13" Type="http://schemas.openxmlformats.org/officeDocument/2006/relationships/slide" Target="slides/slide9.xml"/><Relationship Id="rId35" Type="http://schemas.openxmlformats.org/officeDocument/2006/relationships/font" Target="fonts/IBMPlexSerif-italic.fntdata"/><Relationship Id="rId12" Type="http://schemas.openxmlformats.org/officeDocument/2006/relationships/slide" Target="slides/slide8.xml"/><Relationship Id="rId34" Type="http://schemas.openxmlformats.org/officeDocument/2006/relationships/font" Target="fonts/IBMPlexSerif-bold.fntdata"/><Relationship Id="rId15" Type="http://schemas.openxmlformats.org/officeDocument/2006/relationships/slide" Target="slides/slide11.xml"/><Relationship Id="rId37" Type="http://schemas.openxmlformats.org/officeDocument/2006/relationships/font" Target="fonts/IBMPlexSansExtraLight-regular.fntdata"/><Relationship Id="rId14" Type="http://schemas.openxmlformats.org/officeDocument/2006/relationships/slide" Target="slides/slide10.xml"/><Relationship Id="rId36" Type="http://schemas.openxmlformats.org/officeDocument/2006/relationships/font" Target="fonts/IBMPlexSerif-boldItalic.fntdata"/><Relationship Id="rId17" Type="http://schemas.openxmlformats.org/officeDocument/2006/relationships/font" Target="fonts/IBMPlexSans-regular.fntdata"/><Relationship Id="rId39" Type="http://schemas.openxmlformats.org/officeDocument/2006/relationships/font" Target="fonts/IBMPlexSansExtraLight-italic.fntdata"/><Relationship Id="rId16" Type="http://schemas.openxmlformats.org/officeDocument/2006/relationships/slide" Target="slides/slide12.xml"/><Relationship Id="rId38" Type="http://schemas.openxmlformats.org/officeDocument/2006/relationships/font" Target="fonts/IBMPlexSansExtraLight-bold.fntdata"/><Relationship Id="rId19" Type="http://schemas.openxmlformats.org/officeDocument/2006/relationships/font" Target="fonts/IBMPlexSans-italic.fntdata"/><Relationship Id="rId18" Type="http://schemas.openxmlformats.org/officeDocument/2006/relationships/font" Target="fonts/IBMPlex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Evening Madam Chair, board members, Dr. Schuhler, and those in attendance this evening.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Tonight, we are going to </a:t>
            </a:r>
            <a:r>
              <a:rPr lang="en"/>
              <a:t>present</a:t>
            </a:r>
            <a:r>
              <a:rPr lang="en"/>
              <a:t> you with a </a:t>
            </a:r>
            <a:r>
              <a:rPr lang="en"/>
              <a:t>compilation</a:t>
            </a:r>
            <a:r>
              <a:rPr lang="en"/>
              <a:t> of upcoming contracts for consideration as well as a couple ESSER Fund Updates.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b319cc4e8b_0_1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b319cc4e8b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Parker and I will again be collaborating as we cover these topics as the financial and </a:t>
            </a:r>
            <a:r>
              <a:rPr lang="en"/>
              <a:t>programmatic</a:t>
            </a:r>
            <a:r>
              <a:rPr lang="en"/>
              <a:t> elements overlap quite a bit.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topic we’d like to cover is the renewal of this years i-Ready contract. Back in April, i-Ready information was covered in a larger curriculum presentation, but I wanted to </a:t>
            </a:r>
            <a:r>
              <a:rPr lang="en"/>
              <a:t>place a</a:t>
            </a:r>
            <a:r>
              <a:rPr lang="en"/>
              <a:t> few key features of i-Ready here again for your review. Additionally, you will see the i-Ready renewal quote listed near the top of the slide.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7b7e4b0489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7b7e4b04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7b7e4b0489_0_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7b7e4b048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7b7e4b0489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7b7e4b048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4991875b1f_0_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4991875b1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7b7e4b0489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7b7e4b048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7b7e4b0489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7b7e4b048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7b7e4b0489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7b7e4b048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lt1"/>
            </a:gs>
            <a:gs pos="19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>
            <a:off x="5391536" y="0"/>
            <a:ext cx="2486310" cy="5143500"/>
            <a:chOff x="1511923" y="0"/>
            <a:chExt cx="2486310" cy="5143500"/>
          </a:xfrm>
        </p:grpSpPr>
        <p:sp>
          <p:nvSpPr>
            <p:cNvPr id="12" name="Google Shape;12;p2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19866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4940486" y="0"/>
            <a:ext cx="2326044" cy="5143500"/>
            <a:chOff x="1060873" y="0"/>
            <a:chExt cx="2326044" cy="5143500"/>
          </a:xfrm>
        </p:grpSpPr>
        <p:sp>
          <p:nvSpPr>
            <p:cNvPr id="15" name="Google Shape;15;p2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878963" y="-650"/>
            <a:ext cx="2838667" cy="5145500"/>
            <a:chOff x="-650" y="-650"/>
            <a:chExt cx="2838667" cy="5145500"/>
          </a:xfrm>
        </p:grpSpPr>
        <p:sp>
          <p:nvSpPr>
            <p:cNvPr id="18" name="Google Shape;18;p2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20" name="Google Shape;20;p2"/>
          <p:cNvGrpSpPr/>
          <p:nvPr/>
        </p:nvGrpSpPr>
        <p:grpSpPr>
          <a:xfrm>
            <a:off x="-6575" y="-6575"/>
            <a:ext cx="6246130" cy="5153775"/>
            <a:chOff x="-3886187" y="-6575"/>
            <a:chExt cx="6246130" cy="5153775"/>
          </a:xfrm>
        </p:grpSpPr>
        <p:sp>
          <p:nvSpPr>
            <p:cNvPr id="21" name="Google Shape;21;p2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3886187" y="-6575"/>
              <a:ext cx="5936050" cy="5153775"/>
            </a:xfrm>
            <a:custGeom>
              <a:rect b="b" l="l" r="r" t="t"/>
              <a:pathLst>
                <a:path extrusionOk="0" h="206151" w="237442">
                  <a:moveTo>
                    <a:pt x="0" y="206151"/>
                  </a:moveTo>
                  <a:lnTo>
                    <a:pt x="0" y="0"/>
                  </a:lnTo>
                  <a:lnTo>
                    <a:pt x="237442" y="0"/>
                  </a:lnTo>
                  <a:lnTo>
                    <a:pt x="198081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23" name="Google Shape;23;p2"/>
          <p:cNvSpPr txBox="1"/>
          <p:nvPr>
            <p:ph type="ctrTitle"/>
          </p:nvPr>
        </p:nvSpPr>
        <p:spPr>
          <a:xfrm>
            <a:off x="685800" y="660050"/>
            <a:ext cx="4494300" cy="2265300"/>
          </a:xfrm>
          <a:prstGeom prst="rect">
            <a:avLst/>
          </a:prstGeom>
          <a:effectLst>
            <a:outerShdw blurRad="85725" rotWithShape="0" algn="bl" dir="5400000" dist="28575">
              <a:schemeClr val="accent6">
                <a:alpha val="25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21366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3"/>
          <p:cNvGrpSpPr/>
          <p:nvPr/>
        </p:nvGrpSpPr>
        <p:grpSpPr>
          <a:xfrm>
            <a:off x="1512573" y="0"/>
            <a:ext cx="2410110" cy="5143500"/>
            <a:chOff x="1511923" y="0"/>
            <a:chExt cx="2410110" cy="5143500"/>
          </a:xfrm>
        </p:grpSpPr>
        <p:sp>
          <p:nvSpPr>
            <p:cNvPr id="26" name="Google Shape;26;p3"/>
            <p:cNvSpPr/>
            <p:nvPr/>
          </p:nvSpPr>
          <p:spPr>
            <a:xfrm flipH="1">
              <a:off x="18184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1B75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" name="Google Shape;28;p3"/>
          <p:cNvGrpSpPr/>
          <p:nvPr/>
        </p:nvGrpSpPr>
        <p:grpSpPr>
          <a:xfrm>
            <a:off x="1061523" y="0"/>
            <a:ext cx="2326044" cy="5143500"/>
            <a:chOff x="1060873" y="0"/>
            <a:chExt cx="2326044" cy="5143500"/>
          </a:xfrm>
        </p:grpSpPr>
        <p:sp>
          <p:nvSpPr>
            <p:cNvPr id="29" name="Google Shape;29;p3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00AEEF"/>
            </a:solidFill>
            <a:ln>
              <a:noFill/>
            </a:ln>
            <a:effectLst>
              <a:outerShdw blurRad="214313" rotWithShape="0" algn="bl">
                <a:srgbClr val="000000">
                  <a:alpha val="7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0" y="-650"/>
            <a:ext cx="2914867" cy="5145500"/>
            <a:chOff x="-650" y="-650"/>
            <a:chExt cx="2914867" cy="5145500"/>
          </a:xfrm>
        </p:grpSpPr>
        <p:sp>
          <p:nvSpPr>
            <p:cNvPr id="32" name="Google Shape;32;p3"/>
            <p:cNvSpPr/>
            <p:nvPr/>
          </p:nvSpPr>
          <p:spPr>
            <a:xfrm flipH="1">
              <a:off x="8106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74000"/>
                </a:schemeClr>
              </a:outerShdw>
            </a:effectLst>
          </p:spPr>
        </p:sp>
      </p:grpSp>
      <p:grpSp>
        <p:nvGrpSpPr>
          <p:cNvPr id="34" name="Google Shape;34;p3"/>
          <p:cNvGrpSpPr/>
          <p:nvPr/>
        </p:nvGrpSpPr>
        <p:grpSpPr>
          <a:xfrm>
            <a:off x="0" y="0"/>
            <a:ext cx="2360592" cy="5145650"/>
            <a:chOff x="-650" y="0"/>
            <a:chExt cx="2360592" cy="5145650"/>
          </a:xfrm>
        </p:grpSpPr>
        <p:sp>
          <p:nvSpPr>
            <p:cNvPr id="35" name="Google Shape;35;p3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-650" y="0"/>
              <a:ext cx="2054075" cy="5145650"/>
            </a:xfrm>
            <a:custGeom>
              <a:rect b="b" l="l" r="r" t="t"/>
              <a:pathLst>
                <a:path extrusionOk="0" h="205826" w="82163">
                  <a:moveTo>
                    <a:pt x="0" y="205743"/>
                  </a:moveTo>
                  <a:lnTo>
                    <a:pt x="26" y="0"/>
                  </a:lnTo>
                  <a:lnTo>
                    <a:pt x="82163" y="0"/>
                  </a:lnTo>
                  <a:lnTo>
                    <a:pt x="42659" y="2058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37" name="Google Shape;37;p3"/>
          <p:cNvSpPr txBox="1"/>
          <p:nvPr>
            <p:ph type="ctrTitle"/>
          </p:nvPr>
        </p:nvSpPr>
        <p:spPr>
          <a:xfrm>
            <a:off x="2596600" y="2011738"/>
            <a:ext cx="5861700" cy="63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4200"/>
              <a:buNone/>
              <a:defRPr sz="4200">
                <a:solidFill>
                  <a:srgbClr val="F15A2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3"/>
          <p:cNvSpPr txBox="1"/>
          <p:nvPr>
            <p:ph idx="1" type="subTitle"/>
          </p:nvPr>
        </p:nvSpPr>
        <p:spPr>
          <a:xfrm>
            <a:off x="2596600" y="2744165"/>
            <a:ext cx="5861700" cy="38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SzPts val="3000"/>
              <a:buNone/>
              <a:defRPr sz="30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lt1"/>
            </a:gs>
            <a:gs pos="19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4"/>
          <p:cNvGrpSpPr/>
          <p:nvPr/>
        </p:nvGrpSpPr>
        <p:grpSpPr>
          <a:xfrm>
            <a:off x="5391536" y="0"/>
            <a:ext cx="2486310" cy="5143500"/>
            <a:chOff x="1511923" y="0"/>
            <a:chExt cx="2486310" cy="5143500"/>
          </a:xfrm>
        </p:grpSpPr>
        <p:sp>
          <p:nvSpPr>
            <p:cNvPr id="41" name="Google Shape;41;p4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19866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4"/>
          <p:cNvGrpSpPr/>
          <p:nvPr/>
        </p:nvGrpSpPr>
        <p:grpSpPr>
          <a:xfrm>
            <a:off x="4940486" y="0"/>
            <a:ext cx="2326044" cy="5143500"/>
            <a:chOff x="1060873" y="0"/>
            <a:chExt cx="2326044" cy="5143500"/>
          </a:xfrm>
        </p:grpSpPr>
        <p:sp>
          <p:nvSpPr>
            <p:cNvPr id="44" name="Google Shape;44;p4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" name="Google Shape;46;p4"/>
          <p:cNvGrpSpPr/>
          <p:nvPr/>
        </p:nvGrpSpPr>
        <p:grpSpPr>
          <a:xfrm>
            <a:off x="3878963" y="-650"/>
            <a:ext cx="2838667" cy="5145500"/>
            <a:chOff x="-650" y="-650"/>
            <a:chExt cx="2838667" cy="5145500"/>
          </a:xfrm>
        </p:grpSpPr>
        <p:sp>
          <p:nvSpPr>
            <p:cNvPr id="47" name="Google Shape;47;p4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49" name="Google Shape;49;p4"/>
          <p:cNvGrpSpPr/>
          <p:nvPr/>
        </p:nvGrpSpPr>
        <p:grpSpPr>
          <a:xfrm>
            <a:off x="-6575" y="-6575"/>
            <a:ext cx="6246130" cy="5153775"/>
            <a:chOff x="-3886187" y="-6575"/>
            <a:chExt cx="6246130" cy="5153775"/>
          </a:xfrm>
        </p:grpSpPr>
        <p:sp>
          <p:nvSpPr>
            <p:cNvPr id="50" name="Google Shape;50;p4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-3886187" y="-6575"/>
              <a:ext cx="5936050" cy="5153775"/>
            </a:xfrm>
            <a:custGeom>
              <a:rect b="b" l="l" r="r" t="t"/>
              <a:pathLst>
                <a:path extrusionOk="0" h="206151" w="237442">
                  <a:moveTo>
                    <a:pt x="0" y="206151"/>
                  </a:moveTo>
                  <a:lnTo>
                    <a:pt x="0" y="0"/>
                  </a:lnTo>
                  <a:lnTo>
                    <a:pt x="237442" y="0"/>
                  </a:lnTo>
                  <a:lnTo>
                    <a:pt x="198081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911750" y="643275"/>
            <a:ext cx="4130400" cy="38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200"/>
              <a:buFont typeface="IBM Plex Serif"/>
              <a:buChar char="▸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-431800" lvl="1" marL="914400" rtl="0">
              <a:spcBef>
                <a:spcPts val="600"/>
              </a:spcBef>
              <a:spcAft>
                <a:spcPts val="0"/>
              </a:spcAft>
              <a:buClr>
                <a:srgbClr val="00AEEF"/>
              </a:buClr>
              <a:buSzPts val="3200"/>
              <a:buFont typeface="IBM Plex Serif"/>
              <a:buChar char="▹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-431800" lvl="2" marL="13716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■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-431800" lvl="3" marL="18288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●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-431800" lvl="4" marL="22860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○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-431800" lvl="5" marL="27432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■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-431800" lvl="6" marL="32004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●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-431800" lvl="7" marL="36576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○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-431800" lvl="8" marL="4114800" rtl="0">
              <a:spcBef>
                <a:spcPts val="600"/>
              </a:spcBef>
              <a:spcAft>
                <a:spcPts val="600"/>
              </a:spcAft>
              <a:buSzPts val="3200"/>
              <a:buFont typeface="IBM Plex Serif"/>
              <a:buChar char="■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53" name="Google Shape;53;p4"/>
          <p:cNvSpPr txBox="1"/>
          <p:nvPr/>
        </p:nvSpPr>
        <p:spPr>
          <a:xfrm>
            <a:off x="297010" y="335022"/>
            <a:ext cx="674700" cy="6537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38100">
              <a:schemeClr val="accent6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“</a:t>
            </a:r>
            <a:endParaRPr sz="7200">
              <a:solidFill>
                <a:schemeClr val="lt1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  <p:sp>
        <p:nvSpPr>
          <p:cNvPr id="54" name="Google Shape;54;p4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5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57" name="Google Shape;57;p5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" name="Google Shape;59;p5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60" name="Google Shape;60;p5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" name="Google Shape;62;p5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63" name="Google Shape;63;p5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65" name="Google Shape;65;p5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66" name="Google Shape;66;p5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68" name="Google Shape;68;p5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1" type="body"/>
          </p:nvPr>
        </p:nvSpPr>
        <p:spPr>
          <a:xfrm>
            <a:off x="2976900" y="1506350"/>
            <a:ext cx="5464200" cy="285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400"/>
              <a:buChar char="▸"/>
              <a:defRPr/>
            </a:lvl1pPr>
            <a:lvl2pPr indent="-3810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400"/>
              <a:buChar char="▹"/>
              <a:defRPr/>
            </a:lvl2pPr>
            <a:lvl3pPr indent="-381000" lvl="2" marL="13716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600"/>
              </a:spcBef>
              <a:spcAft>
                <a:spcPts val="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over color">
  <p:cSld name="TITLE_AND_BODY_1">
    <p:bg>
      <p:bgPr>
        <a:gradFill>
          <a:gsLst>
            <a:gs pos="0">
              <a:schemeClr val="lt1"/>
            </a:gs>
            <a:gs pos="18000">
              <a:schemeClr val="lt1"/>
            </a:gs>
            <a:gs pos="39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"/>
          <p:cNvSpPr/>
          <p:nvPr/>
        </p:nvSpPr>
        <p:spPr>
          <a:xfrm flipH="1">
            <a:off x="4098548" y="0"/>
            <a:ext cx="2103600" cy="5143500"/>
          </a:xfrm>
          <a:prstGeom prst="parallelogram">
            <a:avLst>
              <a:gd fmla="val 46349" name="adj"/>
            </a:avLst>
          </a:prstGeom>
          <a:gradFill>
            <a:gsLst>
              <a:gs pos="0">
                <a:schemeClr val="lt1"/>
              </a:gs>
              <a:gs pos="7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1619866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6"/>
          <p:cNvSpPr/>
          <p:nvPr/>
        </p:nvSpPr>
        <p:spPr>
          <a:xfrm>
            <a:off x="3647498" y="0"/>
            <a:ext cx="2103600" cy="5143500"/>
          </a:xfrm>
          <a:prstGeom prst="parallelogram">
            <a:avLst>
              <a:gd fmla="val 46349" name="adj"/>
            </a:avLst>
          </a:prstGeom>
          <a:gradFill>
            <a:gsLst>
              <a:gs pos="0">
                <a:schemeClr val="lt1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" name="Google Shape;74;p6"/>
          <p:cNvGrpSpPr/>
          <p:nvPr/>
        </p:nvGrpSpPr>
        <p:grpSpPr>
          <a:xfrm>
            <a:off x="2585975" y="-650"/>
            <a:ext cx="2838667" cy="5145500"/>
            <a:chOff x="-650" y="-650"/>
            <a:chExt cx="2838667" cy="5145500"/>
          </a:xfrm>
        </p:grpSpPr>
        <p:sp>
          <p:nvSpPr>
            <p:cNvPr id="75" name="Google Shape;75;p6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77" name="Google Shape;77;p6"/>
          <p:cNvGrpSpPr/>
          <p:nvPr/>
        </p:nvGrpSpPr>
        <p:grpSpPr>
          <a:xfrm>
            <a:off x="0" y="-6575"/>
            <a:ext cx="4946567" cy="5153775"/>
            <a:chOff x="-2586625" y="-6575"/>
            <a:chExt cx="4946567" cy="5153775"/>
          </a:xfrm>
        </p:grpSpPr>
        <p:sp>
          <p:nvSpPr>
            <p:cNvPr id="78" name="Google Shape;78;p6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-2586625" y="-6575"/>
              <a:ext cx="4640050" cy="5153775"/>
            </a:xfrm>
            <a:custGeom>
              <a:rect b="b" l="l" r="r" t="t"/>
              <a:pathLst>
                <a:path extrusionOk="0" h="206151" w="185602">
                  <a:moveTo>
                    <a:pt x="263" y="206151"/>
                  </a:moveTo>
                  <a:lnTo>
                    <a:pt x="0" y="0"/>
                  </a:lnTo>
                  <a:lnTo>
                    <a:pt x="185602" y="263"/>
                  </a:lnTo>
                  <a:lnTo>
                    <a:pt x="146098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80" name="Google Shape;80;p6"/>
          <p:cNvSpPr txBox="1"/>
          <p:nvPr>
            <p:ph type="title"/>
          </p:nvPr>
        </p:nvSpPr>
        <p:spPr>
          <a:xfrm>
            <a:off x="509350" y="836000"/>
            <a:ext cx="3185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6"/>
          <p:cNvSpPr txBox="1"/>
          <p:nvPr>
            <p:ph idx="1" type="body"/>
          </p:nvPr>
        </p:nvSpPr>
        <p:spPr>
          <a:xfrm>
            <a:off x="509350" y="1506350"/>
            <a:ext cx="3185100" cy="285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2200"/>
              <a:buChar char="▸"/>
              <a:defRPr sz="2200"/>
            </a:lvl1pPr>
            <a:lvl2pPr indent="-368300" lvl="1" marL="914400" rtl="0">
              <a:spcBef>
                <a:spcPts val="600"/>
              </a:spcBef>
              <a:spcAft>
                <a:spcPts val="0"/>
              </a:spcAft>
              <a:buClr>
                <a:srgbClr val="00AEEF"/>
              </a:buClr>
              <a:buSzPts val="2200"/>
              <a:buChar char="▹"/>
              <a:defRPr sz="2200"/>
            </a:lvl2pPr>
            <a:lvl3pPr indent="-368300" lvl="2" marL="13716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600"/>
              </a:spcBef>
              <a:spcAft>
                <a:spcPts val="60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82" name="Google Shape;82;p6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7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85" name="Google Shape;85;p7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" name="Google Shape;87;p7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88" name="Google Shape;88;p7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91" name="Google Shape;91;p7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93" name="Google Shape;93;p7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94" name="Google Shape;94;p7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96" name="Google Shape;96;p7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" name="Google Shape;97;p7"/>
          <p:cNvSpPr txBox="1"/>
          <p:nvPr>
            <p:ph idx="1" type="body"/>
          </p:nvPr>
        </p:nvSpPr>
        <p:spPr>
          <a:xfrm>
            <a:off x="2976900" y="1506350"/>
            <a:ext cx="2553000" cy="29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000"/>
              <a:buChar char="▸"/>
              <a:defRPr sz="2000"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000"/>
              <a:buChar char="▹"/>
              <a:defRPr sz="2000"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98" name="Google Shape;98;p7"/>
          <p:cNvSpPr txBox="1"/>
          <p:nvPr>
            <p:ph idx="2" type="body"/>
          </p:nvPr>
        </p:nvSpPr>
        <p:spPr>
          <a:xfrm>
            <a:off x="5888031" y="1506350"/>
            <a:ext cx="2553000" cy="29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000"/>
              <a:buChar char="▸"/>
              <a:defRPr sz="2000"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000"/>
              <a:buChar char="▹"/>
              <a:defRPr sz="2000"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99" name="Google Shape;99;p7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8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02" name="Google Shape;102;p8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" name="Google Shape;104;p8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05" name="Google Shape;105;p8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8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08" name="Google Shape;108;p8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10" name="Google Shape;110;p8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11" name="Google Shape;111;p8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13" name="Google Shape;113;p8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8"/>
          <p:cNvSpPr txBox="1"/>
          <p:nvPr>
            <p:ph idx="1" type="body"/>
          </p:nvPr>
        </p:nvSpPr>
        <p:spPr>
          <a:xfrm>
            <a:off x="2976900" y="1506350"/>
            <a:ext cx="1702200" cy="291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1700"/>
              <a:buChar char="▸"/>
              <a:defRPr sz="1700"/>
            </a:lvl1pPr>
            <a:lvl2pPr indent="-33655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1700"/>
              <a:buChar char="▹"/>
              <a:defRPr sz="1700"/>
            </a:lvl2pPr>
            <a:lvl3pPr indent="-336550" lvl="2" marL="13716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600"/>
              </a:spcBef>
              <a:spcAft>
                <a:spcPts val="6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15" name="Google Shape;115;p8"/>
          <p:cNvSpPr txBox="1"/>
          <p:nvPr>
            <p:ph idx="2" type="body"/>
          </p:nvPr>
        </p:nvSpPr>
        <p:spPr>
          <a:xfrm>
            <a:off x="4857876" y="1506350"/>
            <a:ext cx="1702200" cy="291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1700"/>
              <a:buChar char="▸"/>
              <a:defRPr sz="1700"/>
            </a:lvl1pPr>
            <a:lvl2pPr indent="-33655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1700"/>
              <a:buChar char="▹"/>
              <a:defRPr sz="1700"/>
            </a:lvl2pPr>
            <a:lvl3pPr indent="-336550" lvl="2" marL="13716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600"/>
              </a:spcBef>
              <a:spcAft>
                <a:spcPts val="6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16" name="Google Shape;116;p8"/>
          <p:cNvSpPr txBox="1"/>
          <p:nvPr>
            <p:ph idx="3" type="body"/>
          </p:nvPr>
        </p:nvSpPr>
        <p:spPr>
          <a:xfrm>
            <a:off x="6738851" y="1506350"/>
            <a:ext cx="1702200" cy="291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1700"/>
              <a:buChar char="▸"/>
              <a:defRPr sz="1700"/>
            </a:lvl1pPr>
            <a:lvl2pPr indent="-33655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1700"/>
              <a:buChar char="▹"/>
              <a:defRPr sz="1700"/>
            </a:lvl2pPr>
            <a:lvl3pPr indent="-336550" lvl="2" marL="13716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600"/>
              </a:spcBef>
              <a:spcAft>
                <a:spcPts val="6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17" name="Google Shape;117;p8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9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20" name="Google Shape;120;p9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9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9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23" name="Google Shape;123;p9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9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26" name="Google Shape;126;p9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28" name="Google Shape;128;p9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29" name="Google Shape;129;p9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10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35" name="Google Shape;135;p10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0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" name="Google Shape;137;p10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38" name="Google Shape;138;p10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10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41" name="Google Shape;141;p10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0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43" name="Google Shape;143;p10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44" name="Google Shape;144;p10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0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46" name="Google Shape;146;p10"/>
          <p:cNvSpPr txBox="1"/>
          <p:nvPr>
            <p:ph idx="1" type="body"/>
          </p:nvPr>
        </p:nvSpPr>
        <p:spPr>
          <a:xfrm>
            <a:off x="2976900" y="4406300"/>
            <a:ext cx="57099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6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47" name="Google Shape;147;p10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1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50" name="Google Shape;150;p11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1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" name="Google Shape;152;p11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53" name="Google Shape;153;p11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" name="Google Shape;155;p11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56" name="Google Shape;156;p11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58" name="Google Shape;158;p11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59" name="Google Shape;159;p11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1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61" name="Google Shape;161;p11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half">
  <p:cSld name="BLANK_2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2"/>
          <p:cNvGrpSpPr/>
          <p:nvPr/>
        </p:nvGrpSpPr>
        <p:grpSpPr>
          <a:xfrm>
            <a:off x="4098548" y="0"/>
            <a:ext cx="2486310" cy="5143500"/>
            <a:chOff x="1511923" y="0"/>
            <a:chExt cx="2486310" cy="5143500"/>
          </a:xfrm>
        </p:grpSpPr>
        <p:sp>
          <p:nvSpPr>
            <p:cNvPr id="164" name="Google Shape;164;p12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2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19866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2"/>
          <p:cNvGrpSpPr/>
          <p:nvPr/>
        </p:nvGrpSpPr>
        <p:grpSpPr>
          <a:xfrm>
            <a:off x="3647498" y="0"/>
            <a:ext cx="2326044" cy="5143500"/>
            <a:chOff x="1060873" y="0"/>
            <a:chExt cx="2326044" cy="5143500"/>
          </a:xfrm>
        </p:grpSpPr>
        <p:sp>
          <p:nvSpPr>
            <p:cNvPr id="167" name="Google Shape;167;p12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2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12"/>
          <p:cNvGrpSpPr/>
          <p:nvPr/>
        </p:nvGrpSpPr>
        <p:grpSpPr>
          <a:xfrm>
            <a:off x="2585975" y="-650"/>
            <a:ext cx="2838667" cy="5145500"/>
            <a:chOff x="-650" y="-650"/>
            <a:chExt cx="2838667" cy="5145500"/>
          </a:xfrm>
        </p:grpSpPr>
        <p:sp>
          <p:nvSpPr>
            <p:cNvPr id="170" name="Google Shape;170;p12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2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72" name="Google Shape;172;p12"/>
          <p:cNvGrpSpPr/>
          <p:nvPr/>
        </p:nvGrpSpPr>
        <p:grpSpPr>
          <a:xfrm>
            <a:off x="0" y="-6575"/>
            <a:ext cx="4946567" cy="5153775"/>
            <a:chOff x="-2586625" y="-6575"/>
            <a:chExt cx="4946567" cy="5153775"/>
          </a:xfrm>
        </p:grpSpPr>
        <p:sp>
          <p:nvSpPr>
            <p:cNvPr id="173" name="Google Shape;173;p12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-2586625" y="-6575"/>
              <a:ext cx="4640050" cy="5153775"/>
            </a:xfrm>
            <a:custGeom>
              <a:rect b="b" l="l" r="r" t="t"/>
              <a:pathLst>
                <a:path extrusionOk="0" h="206151" w="185602">
                  <a:moveTo>
                    <a:pt x="263" y="206151"/>
                  </a:moveTo>
                  <a:lnTo>
                    <a:pt x="0" y="0"/>
                  </a:lnTo>
                  <a:lnTo>
                    <a:pt x="185602" y="263"/>
                  </a:lnTo>
                  <a:lnTo>
                    <a:pt x="146098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75" name="Google Shape;175;p12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rgbClr val="213664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3"/>
          <p:cNvGrpSpPr/>
          <p:nvPr/>
        </p:nvGrpSpPr>
        <p:grpSpPr>
          <a:xfrm>
            <a:off x="598623" y="-887"/>
            <a:ext cx="2410110" cy="5143500"/>
            <a:chOff x="1511923" y="0"/>
            <a:chExt cx="2410110" cy="5143500"/>
          </a:xfrm>
        </p:grpSpPr>
        <p:sp>
          <p:nvSpPr>
            <p:cNvPr id="178" name="Google Shape;178;p13"/>
            <p:cNvSpPr/>
            <p:nvPr/>
          </p:nvSpPr>
          <p:spPr>
            <a:xfrm flipH="1">
              <a:off x="18184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1B75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3"/>
          <p:cNvGrpSpPr/>
          <p:nvPr/>
        </p:nvGrpSpPr>
        <p:grpSpPr>
          <a:xfrm>
            <a:off x="376173" y="-887"/>
            <a:ext cx="2326044" cy="5143500"/>
            <a:chOff x="1060873" y="0"/>
            <a:chExt cx="2326044" cy="5143500"/>
          </a:xfrm>
        </p:grpSpPr>
        <p:sp>
          <p:nvSpPr>
            <p:cNvPr id="181" name="Google Shape;181;p13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00AEEF"/>
            </a:solidFill>
            <a:ln>
              <a:noFill/>
            </a:ln>
            <a:effectLst>
              <a:outerShdw blurRad="214313" rotWithShape="0" algn="bl">
                <a:srgbClr val="000000">
                  <a:alpha val="63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3"/>
          <p:cNvGrpSpPr/>
          <p:nvPr/>
        </p:nvGrpSpPr>
        <p:grpSpPr>
          <a:xfrm>
            <a:off x="0" y="-887"/>
            <a:ext cx="2381917" cy="5144925"/>
            <a:chOff x="456100" y="0"/>
            <a:chExt cx="2381917" cy="5144925"/>
          </a:xfrm>
        </p:grpSpPr>
        <p:sp>
          <p:nvSpPr>
            <p:cNvPr id="184" name="Google Shape;184;p13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71000"/>
                </a:schemeClr>
              </a:outerShdw>
            </a:effectLst>
          </p:spPr>
        </p:sp>
      </p:grpSp>
      <p:grpSp>
        <p:nvGrpSpPr>
          <p:cNvPr id="186" name="Google Shape;186;p13"/>
          <p:cNvGrpSpPr/>
          <p:nvPr/>
        </p:nvGrpSpPr>
        <p:grpSpPr>
          <a:xfrm>
            <a:off x="0" y="-887"/>
            <a:ext cx="2132442" cy="5145275"/>
            <a:chOff x="227500" y="0"/>
            <a:chExt cx="2132442" cy="5145275"/>
          </a:xfrm>
        </p:grpSpPr>
        <p:sp>
          <p:nvSpPr>
            <p:cNvPr id="187" name="Google Shape;187;p13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89" name="Google Shape;189;p13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976900" y="1506350"/>
            <a:ext cx="54642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400"/>
              <a:buFont typeface="IBM Plex Sans Light"/>
              <a:buChar char="▸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indent="-3810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400"/>
              <a:buFont typeface="IBM Plex Sans Light"/>
              <a:buChar char="▹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indent="-381000" lvl="2" marL="13716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indent="-381000" lvl="3" marL="18288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indent="-381000" lvl="4" marL="22860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indent="-381000" lvl="5" marL="27432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indent="-381000" lvl="6" marL="32004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indent="-381000" lvl="7" marL="36576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indent="-381000" lvl="8" marL="4114800" rtl="0"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8553552" y="4604827"/>
            <a:ext cx="478648" cy="47864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>
            <p:ph type="ctrTitle"/>
          </p:nvPr>
        </p:nvSpPr>
        <p:spPr>
          <a:xfrm>
            <a:off x="143975" y="531600"/>
            <a:ext cx="5480400" cy="408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ESSER Contract Renewal: I-Ready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500"/>
              <a:t>September 11, 2023</a:t>
            </a:r>
            <a:endParaRPr i="1" sz="2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"/>
          <p:cNvSpPr txBox="1"/>
          <p:nvPr>
            <p:ph type="title"/>
          </p:nvPr>
        </p:nvSpPr>
        <p:spPr>
          <a:xfrm>
            <a:off x="4331650" y="836025"/>
            <a:ext cx="2731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Presenter:</a:t>
            </a:r>
            <a:endParaRPr/>
          </a:p>
        </p:txBody>
      </p:sp>
      <p:sp>
        <p:nvSpPr>
          <p:cNvPr id="200" name="Google Shape;200;p15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1" name="Google Shape;201;p15"/>
          <p:cNvPicPr preferRelativeResize="0"/>
          <p:nvPr/>
        </p:nvPicPr>
        <p:blipFill rotWithShape="1">
          <a:blip r:embed="rId3">
            <a:alphaModFix/>
          </a:blip>
          <a:srcRect b="38958" l="12764" r="12019" t="10842"/>
          <a:stretch/>
        </p:blipFill>
        <p:spPr>
          <a:xfrm>
            <a:off x="4486288" y="1521738"/>
            <a:ext cx="1318200" cy="1318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2" name="Google Shape;202;p15"/>
          <p:cNvSpPr txBox="1"/>
          <p:nvPr/>
        </p:nvSpPr>
        <p:spPr>
          <a:xfrm>
            <a:off x="4486300" y="3129374"/>
            <a:ext cx="13182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Dr. Geoffrey Hawthorne</a:t>
            </a:r>
            <a:br>
              <a:rPr lang="en"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Executive Director of Elementary Education &amp; Federal Programs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 txBox="1"/>
          <p:nvPr>
            <p:ph type="ctrTitle"/>
          </p:nvPr>
        </p:nvSpPr>
        <p:spPr>
          <a:xfrm>
            <a:off x="3219275" y="681500"/>
            <a:ext cx="5772600" cy="63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i-Ready Contract</a:t>
            </a:r>
            <a:endParaRPr/>
          </a:p>
        </p:txBody>
      </p:sp>
      <p:sp>
        <p:nvSpPr>
          <p:cNvPr id="208" name="Google Shape;208;p16"/>
          <p:cNvSpPr txBox="1"/>
          <p:nvPr>
            <p:ph idx="1" type="subTitle"/>
          </p:nvPr>
        </p:nvSpPr>
        <p:spPr>
          <a:xfrm>
            <a:off x="3428875" y="1446200"/>
            <a:ext cx="5476500" cy="34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2023-24 District </a:t>
            </a:r>
            <a:r>
              <a:rPr lang="en"/>
              <a:t>Quote</a:t>
            </a:r>
            <a:r>
              <a:rPr lang="en"/>
              <a:t>: $249,944.24</a:t>
            </a:r>
            <a:endParaRPr sz="1100">
              <a:solidFill>
                <a:schemeClr val="lt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ans ExtraLight"/>
              <a:buChar char="●"/>
            </a:pPr>
            <a:r>
              <a:rPr lang="en" sz="1100">
                <a:solidFill>
                  <a:schemeClr val="lt1"/>
                </a:solidFill>
                <a:latin typeface="IBM Plex Sans ExtraLight"/>
                <a:ea typeface="IBM Plex Sans ExtraLight"/>
                <a:cs typeface="IBM Plex Sans ExtraLight"/>
                <a:sym typeface="IBM Plex Sans ExtraLight"/>
              </a:rPr>
              <a:t>i-Ready Reading is an intuitive supplemental tool used by students in grades 4th-8th</a:t>
            </a:r>
            <a:endParaRPr sz="1100">
              <a:solidFill>
                <a:schemeClr val="lt1"/>
              </a:solidFill>
              <a:latin typeface="IBM Plex Sans ExtraLight"/>
              <a:ea typeface="IBM Plex Sans ExtraLight"/>
              <a:cs typeface="IBM Plex Sans ExtraLight"/>
              <a:sym typeface="IBM Plex Sans ExtraLigh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ans ExtraLight"/>
              <a:buChar char="●"/>
            </a:pPr>
            <a:r>
              <a:rPr lang="en" sz="1100">
                <a:solidFill>
                  <a:schemeClr val="lt1"/>
                </a:solidFill>
                <a:latin typeface="IBM Plex Sans ExtraLight"/>
                <a:ea typeface="IBM Plex Sans ExtraLight"/>
                <a:cs typeface="IBM Plex Sans ExtraLight"/>
                <a:sym typeface="IBM Plex Sans ExtraLight"/>
              </a:rPr>
              <a:t>i-Ready Math is an intuitive supplemental tool used by students in grades K-8</a:t>
            </a:r>
            <a:endParaRPr sz="1100">
              <a:solidFill>
                <a:schemeClr val="lt1"/>
              </a:solidFill>
              <a:latin typeface="IBM Plex Sans ExtraLight"/>
              <a:ea typeface="IBM Plex Sans ExtraLight"/>
              <a:cs typeface="IBM Plex Sans ExtraLight"/>
              <a:sym typeface="IBM Plex Sans ExtraLigh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ans ExtraLight"/>
              <a:buChar char="●"/>
            </a:pPr>
            <a:r>
              <a:rPr lang="en" sz="1100">
                <a:solidFill>
                  <a:schemeClr val="lt1"/>
                </a:solidFill>
                <a:latin typeface="IBM Plex Sans ExtraLight"/>
                <a:ea typeface="IBM Plex Sans ExtraLight"/>
                <a:cs typeface="IBM Plex Sans ExtraLight"/>
                <a:sym typeface="IBM Plex Sans ExtraLight"/>
              </a:rPr>
              <a:t>Diagnostics are given 3 times a year to establish learning pathways for each student</a:t>
            </a:r>
            <a:endParaRPr sz="1100">
              <a:solidFill>
                <a:schemeClr val="lt1"/>
              </a:solidFill>
              <a:latin typeface="IBM Plex Sans ExtraLight"/>
              <a:ea typeface="IBM Plex Sans ExtraLight"/>
              <a:cs typeface="IBM Plex Sans ExtraLight"/>
              <a:sym typeface="IBM Plex Sans ExtraLigh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ans ExtraLight"/>
              <a:buChar char="●"/>
            </a:pPr>
            <a:r>
              <a:rPr lang="en" sz="1100">
                <a:solidFill>
                  <a:schemeClr val="lt1"/>
                </a:solidFill>
                <a:latin typeface="IBM Plex Sans ExtraLight"/>
                <a:ea typeface="IBM Plex Sans ExtraLight"/>
                <a:cs typeface="IBM Plex Sans ExtraLight"/>
                <a:sym typeface="IBM Plex Sans ExtraLight"/>
              </a:rPr>
              <a:t>The i-Ready Teacher Toolkit provides standards aligned lessons that guide teacher instruction and intervention    </a:t>
            </a:r>
            <a:endParaRPr sz="1100">
              <a:solidFill>
                <a:schemeClr val="lt1"/>
              </a:solidFill>
              <a:latin typeface="IBM Plex Sans ExtraLight"/>
              <a:ea typeface="IBM Plex Sans ExtraLight"/>
              <a:cs typeface="IBM Plex Sans ExtraLight"/>
              <a:sym typeface="IBM Plex Sans ExtraLigh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ans ExtraLight"/>
              <a:buChar char="●"/>
            </a:pPr>
            <a:r>
              <a:rPr lang="en" sz="1100">
                <a:solidFill>
                  <a:schemeClr val="lt1"/>
                </a:solidFill>
                <a:latin typeface="IBM Plex Sans ExtraLight"/>
                <a:ea typeface="IBM Plex Sans ExtraLight"/>
                <a:cs typeface="IBM Plex Sans ExtraLight"/>
                <a:sym typeface="IBM Plex Sans ExtraLight"/>
              </a:rPr>
              <a:t>i-Ready is designed to support individualized learning (called pathways) that target specific skills students need support with (Goal: is to successfully complete two lessons per week (70% or higher), which should be equal to 45 min</a:t>
            </a:r>
            <a:endParaRPr sz="1100">
              <a:solidFill>
                <a:schemeClr val="lt1"/>
              </a:solidFill>
              <a:latin typeface="IBM Plex Sans ExtraLight"/>
              <a:ea typeface="IBM Plex Sans ExtraLight"/>
              <a:cs typeface="IBM Plex Sans ExtraLight"/>
              <a:sym typeface="IBM Plex Sans ExtraLigh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ans ExtraLight"/>
              <a:buChar char="●"/>
            </a:pPr>
            <a:r>
              <a:rPr lang="en" sz="1100">
                <a:solidFill>
                  <a:schemeClr val="lt1"/>
                </a:solidFill>
                <a:latin typeface="IBM Plex Sans ExtraLight"/>
                <a:ea typeface="IBM Plex Sans ExtraLight"/>
                <a:cs typeface="IBM Plex Sans ExtraLight"/>
                <a:sym typeface="IBM Plex Sans ExtraLight"/>
              </a:rPr>
              <a:t>Data from i-Ready informs instructional decisions and is a state recognized data source to identify students for summer learning interventions</a:t>
            </a:r>
            <a:endParaRPr sz="1100">
              <a:solidFill>
                <a:schemeClr val="lt1"/>
              </a:solidFill>
              <a:latin typeface="IBM Plex Sans ExtraLight"/>
              <a:ea typeface="IBM Plex Sans ExtraLight"/>
              <a:cs typeface="IBM Plex Sans ExtraLight"/>
              <a:sym typeface="IBM Plex Sans ExtraLigh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ans ExtraLight"/>
              <a:buChar char="●"/>
            </a:pPr>
            <a:r>
              <a:rPr lang="en" sz="1100">
                <a:solidFill>
                  <a:schemeClr val="lt1"/>
                </a:solidFill>
                <a:latin typeface="IBM Plex Sans ExtraLight"/>
                <a:ea typeface="IBM Plex Sans ExtraLight"/>
                <a:cs typeface="IBM Plex Sans ExtraLight"/>
                <a:sym typeface="IBM Plex Sans ExtraLight"/>
              </a:rPr>
              <a:t>i-Ready is standards aligned and research based</a:t>
            </a:r>
            <a:endParaRPr sz="1100">
              <a:solidFill>
                <a:schemeClr val="lt1"/>
              </a:solidFill>
              <a:latin typeface="IBM Plex Sans ExtraLight"/>
              <a:ea typeface="IBM Plex Sans ExtraLight"/>
              <a:cs typeface="IBM Plex Sans ExtraLight"/>
              <a:sym typeface="IBM Plex Sans ExtraLigh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2021-22 &amp; 2022-23 Impact Data Indicates Positive Results</a:t>
            </a:r>
            <a:endParaRPr sz="1100"/>
          </a:p>
        </p:txBody>
      </p:sp>
      <p:sp>
        <p:nvSpPr>
          <p:cNvPr id="209" name="Google Shape;209;p16"/>
          <p:cNvSpPr txBox="1"/>
          <p:nvPr/>
        </p:nvSpPr>
        <p:spPr>
          <a:xfrm>
            <a:off x="0" y="0"/>
            <a:ext cx="1554600" cy="5143500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accent6">
                <a:alpha val="23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21-22</a:t>
            </a:r>
            <a:r>
              <a:rPr lang="en" u="sng"/>
              <a:t> Data</a:t>
            </a:r>
            <a:endParaRPr u="sng"/>
          </a:p>
        </p:txBody>
      </p:sp>
      <p:sp>
        <p:nvSpPr>
          <p:cNvPr id="215" name="Google Shape;215;p17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6" name="Google Shape;21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5350" y="862350"/>
            <a:ext cx="6454625" cy="340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99000"/>
              </a:scheme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Recent Data</a:t>
            </a:r>
            <a:endParaRPr u="sng"/>
          </a:p>
        </p:txBody>
      </p:sp>
      <p:sp>
        <p:nvSpPr>
          <p:cNvPr id="222" name="Google Shape;222;p18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3" name="Google Shape;2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4400" y="827988"/>
            <a:ext cx="6549350" cy="3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Recent Reading Data</a:t>
            </a:r>
            <a:endParaRPr u="sng"/>
          </a:p>
        </p:txBody>
      </p:sp>
      <p:sp>
        <p:nvSpPr>
          <p:cNvPr id="229" name="Google Shape;229;p19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0" name="Google Shape;23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4438" y="1070525"/>
            <a:ext cx="5591175" cy="364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0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Recent Reading Data</a:t>
            </a:r>
            <a:endParaRPr u="sng"/>
          </a:p>
        </p:txBody>
      </p:sp>
      <p:sp>
        <p:nvSpPr>
          <p:cNvPr id="236" name="Google Shape;236;p20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7" name="Google Shape;2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9125" y="862163"/>
            <a:ext cx="6421800" cy="34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1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21-22</a:t>
            </a:r>
            <a:r>
              <a:rPr lang="en" u="sng"/>
              <a:t> Data</a:t>
            </a:r>
            <a:endParaRPr u="sng"/>
          </a:p>
        </p:txBody>
      </p:sp>
      <p:sp>
        <p:nvSpPr>
          <p:cNvPr id="243" name="Google Shape;243;p21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4" name="Google Shape;2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8300" y="881788"/>
            <a:ext cx="6354275" cy="337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2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Recent Data</a:t>
            </a:r>
            <a:endParaRPr u="sng"/>
          </a:p>
        </p:txBody>
      </p:sp>
      <p:sp>
        <p:nvSpPr>
          <p:cNvPr id="250" name="Google Shape;250;p22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1" name="Google Shape;2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2538" y="883350"/>
            <a:ext cx="6371274" cy="337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Recent Math Data</a:t>
            </a:r>
            <a:endParaRPr u="sng"/>
          </a:p>
        </p:txBody>
      </p:sp>
      <p:sp>
        <p:nvSpPr>
          <p:cNvPr id="257" name="Google Shape;257;p23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8" name="Google Shape;2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6650" y="1091825"/>
            <a:ext cx="6086749" cy="295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4"/>
          <p:cNvSpPr txBox="1"/>
          <p:nvPr>
            <p:ph type="title"/>
          </p:nvPr>
        </p:nvSpPr>
        <p:spPr>
          <a:xfrm>
            <a:off x="2847925" y="239425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Recent Math Data</a:t>
            </a:r>
            <a:endParaRPr u="sng"/>
          </a:p>
        </p:txBody>
      </p:sp>
      <p:sp>
        <p:nvSpPr>
          <p:cNvPr id="264" name="Google Shape;264;p24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5" name="Google Shape;2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8075" y="949925"/>
            <a:ext cx="6083901" cy="32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"/>
          <p:cNvSpPr txBox="1"/>
          <p:nvPr>
            <p:ph type="title"/>
          </p:nvPr>
        </p:nvSpPr>
        <p:spPr>
          <a:xfrm>
            <a:off x="2976900" y="836000"/>
            <a:ext cx="5552700" cy="154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Seeking BOE Approval:</a:t>
            </a:r>
            <a:endParaRPr b="0" sz="2400">
              <a:solidFill>
                <a:srgbClr val="00000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rgbClr val="00000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200">
                <a:solidFill>
                  <a:srgbClr val="000000"/>
                </a:solidFill>
                <a:latin typeface="Nunito Light"/>
                <a:ea typeface="Nunito Light"/>
                <a:cs typeface="Nunito Light"/>
                <a:sym typeface="Nunito Light"/>
              </a:rPr>
              <a:t>I am seeking board approval for our FCS 2023-2024 i-Ready Renewal Contract.</a:t>
            </a:r>
            <a:endParaRPr/>
          </a:p>
        </p:txBody>
      </p:sp>
      <p:sp>
        <p:nvSpPr>
          <p:cNvPr id="271" name="Google Shape;271;p25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xeter template">
  <a:themeElements>
    <a:clrScheme name="Custom 347">
      <a:dk1>
        <a:srgbClr val="3E4655"/>
      </a:dk1>
      <a:lt1>
        <a:srgbClr val="FFFFFF"/>
      </a:lt1>
      <a:dk2>
        <a:srgbClr val="746F7E"/>
      </a:dk2>
      <a:lt2>
        <a:srgbClr val="EAECF0"/>
      </a:lt2>
      <a:accent1>
        <a:srgbClr val="FFB900"/>
      </a:accent1>
      <a:accent2>
        <a:srgbClr val="F78300"/>
      </a:accent2>
      <a:accent3>
        <a:srgbClr val="D6516E"/>
      </a:accent3>
      <a:accent4>
        <a:srgbClr val="807DAF"/>
      </a:accent4>
      <a:accent5>
        <a:srgbClr val="93AECF"/>
      </a:accent5>
      <a:accent6>
        <a:srgbClr val="7E0808"/>
      </a:accent6>
      <a:hlink>
        <a:srgbClr val="38334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